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57" r:id="rId4"/>
    <p:sldId id="258" r:id="rId5"/>
    <p:sldId id="259" r:id="rId6"/>
    <p:sldId id="260" r:id="rId7"/>
    <p:sldId id="261" r:id="rId8"/>
    <p:sldId id="265" r:id="rId9"/>
    <p:sldId id="262"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3" d="100"/>
          <a:sy n="83" d="100"/>
        </p:scale>
        <p:origin x="45" y="5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google.com/url?sa=i&amp;rct=j&amp;q=&amp;esrc=s&amp;source=images&amp;cd=&amp;ved=2ahUKEwjziubo-afmAhXMpZ4KHUU5AkIQjRx6BAgBEAQ&amp;url=https%3A%2F%2Fwww.thespruceeats.com%2Fperfect-slow-cooker-pot-roast-recipe-3055540&amp;psig=AOvVaw0P0g_YQTlLABicL3UD-rMV&amp;ust=1575959742459228"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google.com/url?sa=i&amp;rct=j&amp;q=&amp;esrc=s&amp;source=images&amp;cd=&amp;cad=rja&amp;uact=8&amp;ved=2ahUKEwiMuvyG-qfmAhUBt54KHd-XC0gQjRx6BAgBEAQ&amp;url=https%3A%2F%2Fwww.thespruceeats.com%2Fperfect-pot-roast-3059803&amp;psig=AOvVaw0P0g_YQTlLABicL3UD-rMV&amp;ust=1575959742459228"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2ahUKEwiohq_O_6fmAhVFJTQIHez6AHQQjRx6BAgBEAQ&amp;url=https%3A%2F%2Fdrkenredcross.com%2Fseven-nutritious-and-delicious-foods%2F&amp;psig=AOvVaw32B1r0fODalRyq7VMVHSsO&amp;ust=1575961319662995" TargetMode="External"/><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Cultural Food Video Presentation </a:t>
            </a:r>
          </a:p>
        </p:txBody>
      </p:sp>
      <p:sp>
        <p:nvSpPr>
          <p:cNvPr id="3" name="Subtitle 2"/>
          <p:cNvSpPr>
            <a:spLocks noGrp="1"/>
          </p:cNvSpPr>
          <p:nvPr>
            <p:ph type="subTitle" idx="1"/>
          </p:nvPr>
        </p:nvSpPr>
        <p:spPr/>
        <p:txBody>
          <a:bodyPr>
            <a:normAutofit fontScale="62500" lnSpcReduction="20000"/>
          </a:bodyPr>
          <a:lstStyle/>
          <a:p>
            <a:pPr algn="ctr"/>
            <a:r>
              <a:rPr lang="en-US" dirty="0"/>
              <a:t>   </a:t>
            </a:r>
            <a:r>
              <a:rPr lang="en-US" sz="3200" dirty="0"/>
              <a:t>NUTR 301-1001</a:t>
            </a:r>
          </a:p>
          <a:p>
            <a:pPr algn="ctr"/>
            <a:r>
              <a:rPr lang="en-US" sz="3200" dirty="0"/>
              <a:t>Shakariyah Jimerson</a:t>
            </a:r>
          </a:p>
          <a:p>
            <a:pPr algn="ctr"/>
            <a:r>
              <a:rPr lang="en-US" sz="3200" dirty="0"/>
              <a:t>12-5-2019</a:t>
            </a:r>
          </a:p>
        </p:txBody>
      </p:sp>
    </p:spTree>
    <p:extLst>
      <p:ext uri="{BB962C8B-B14F-4D97-AF65-F5344CB8AC3E}">
        <p14:creationId xmlns:p14="http://schemas.microsoft.com/office/powerpoint/2010/main" val="2831815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p:cNvSpPr>
            <a:spLocks noGrp="1"/>
          </p:cNvSpPr>
          <p:nvPr>
            <p:ph type="title"/>
          </p:nvPr>
        </p:nvSpPr>
        <p:spPr>
          <a:xfrm>
            <a:off x="673754" y="643467"/>
            <a:ext cx="4203045" cy="1375608"/>
          </a:xfrm>
        </p:spPr>
        <p:txBody>
          <a:bodyPr anchor="ctr">
            <a:normAutofit/>
          </a:bodyPr>
          <a:lstStyle/>
          <a:p>
            <a:r>
              <a:rPr lang="en-US">
                <a:solidFill>
                  <a:schemeClr val="bg1"/>
                </a:solidFill>
              </a:rPr>
              <a:t>Traditional food</a:t>
            </a:r>
          </a:p>
        </p:txBody>
      </p:sp>
      <p:sp>
        <p:nvSpPr>
          <p:cNvPr id="3" name="Content Placeholder 2"/>
          <p:cNvSpPr>
            <a:spLocks noGrp="1"/>
          </p:cNvSpPr>
          <p:nvPr>
            <p:ph idx="1"/>
          </p:nvPr>
        </p:nvSpPr>
        <p:spPr>
          <a:xfrm>
            <a:off x="673754" y="2160590"/>
            <a:ext cx="3973943" cy="3440110"/>
          </a:xfrm>
        </p:spPr>
        <p:txBody>
          <a:bodyPr>
            <a:normAutofit/>
          </a:bodyPr>
          <a:lstStyle/>
          <a:p>
            <a:pPr>
              <a:lnSpc>
                <a:spcPct val="90000"/>
              </a:lnSpc>
            </a:pPr>
            <a:r>
              <a:rPr lang="en-US" sz="1400">
                <a:solidFill>
                  <a:schemeClr val="bg1"/>
                </a:solidFill>
              </a:rPr>
              <a:t>The traditional food that we are going to make is Melt-in-Your-Mouth Chuck Roast. </a:t>
            </a:r>
          </a:p>
          <a:p>
            <a:pPr>
              <a:lnSpc>
                <a:spcPct val="90000"/>
              </a:lnSpc>
            </a:pPr>
            <a:r>
              <a:rPr lang="en-US" sz="1400">
                <a:solidFill>
                  <a:schemeClr val="bg1"/>
                </a:solidFill>
              </a:rPr>
              <a:t>These are some of the favorite foods in America that are loved by many people.</a:t>
            </a:r>
          </a:p>
          <a:p>
            <a:pPr>
              <a:lnSpc>
                <a:spcPct val="90000"/>
              </a:lnSpc>
            </a:pPr>
            <a:r>
              <a:rPr lang="en-US" sz="1400">
                <a:solidFill>
                  <a:schemeClr val="bg1"/>
                </a:solidFill>
              </a:rPr>
              <a:t> It takes some time for it to get ready during preparation.</a:t>
            </a:r>
          </a:p>
          <a:p>
            <a:pPr>
              <a:lnSpc>
                <a:spcPct val="90000"/>
              </a:lnSpc>
            </a:pPr>
            <a:r>
              <a:rPr lang="en-US" sz="1400">
                <a:solidFill>
                  <a:schemeClr val="bg1"/>
                </a:solidFill>
              </a:rPr>
              <a:t> The ingredients above are the ones we shall use to prepare our traditional chuck roast. </a:t>
            </a:r>
          </a:p>
          <a:p>
            <a:pPr>
              <a:lnSpc>
                <a:spcPct val="90000"/>
              </a:lnSpc>
            </a:pPr>
            <a:r>
              <a:rPr lang="en-US" sz="1400">
                <a:solidFill>
                  <a:schemeClr val="bg1"/>
                </a:solidFill>
              </a:rPr>
              <a:t>This food will melt on your mount during consumption. The procedures below give the process of making our food that we are going to make. </a:t>
            </a:r>
          </a:p>
          <a:p>
            <a:pPr>
              <a:lnSpc>
                <a:spcPct val="90000"/>
              </a:lnSpc>
            </a:pPr>
            <a:endParaRPr lang="en-US" sz="1400">
              <a:solidFill>
                <a:schemeClr val="bg1"/>
              </a:solidFill>
            </a:endParaRPr>
          </a:p>
        </p:txBody>
      </p:sp>
      <p:pic>
        <p:nvPicPr>
          <p:cNvPr id="5" name="Picture 4" descr="A table full of food&#10;&#10;Description automatically generated">
            <a:extLst>
              <a:ext uri="{FF2B5EF4-FFF2-40B4-BE49-F238E27FC236}">
                <a16:creationId xmlns:a16="http://schemas.microsoft.com/office/drawing/2014/main" id="{A2862438-C349-4FBE-842B-3973A8747602}"/>
              </a:ext>
            </a:extLst>
          </p:cNvPr>
          <p:cNvPicPr>
            <a:picLocks noChangeAspect="1"/>
          </p:cNvPicPr>
          <p:nvPr/>
        </p:nvPicPr>
        <p:blipFill>
          <a:blip r:embed="rId2"/>
          <a:stretch>
            <a:fillRect/>
          </a:stretch>
        </p:blipFill>
        <p:spPr>
          <a:xfrm>
            <a:off x="6217616" y="972608"/>
            <a:ext cx="4900269" cy="4900269"/>
          </a:xfrm>
          <a:prstGeom prst="rect">
            <a:avLst/>
          </a:prstGeom>
        </p:spPr>
      </p:pic>
      <p:sp>
        <p:nvSpPr>
          <p:cNvPr id="16" name="Isosceles Triangle 15">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5555795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normAutofit/>
          </a:bodyPr>
          <a:lstStyle/>
          <a:p>
            <a:pPr>
              <a:lnSpc>
                <a:spcPct val="90000"/>
              </a:lnSpc>
            </a:pPr>
            <a:r>
              <a:rPr lang="en-US" sz="2800"/>
              <a:t>Melt-in-Your-Mouth Chuck Roast Recipe</a:t>
            </a:r>
            <a:br>
              <a:rPr lang="en-US" sz="2800"/>
            </a:br>
            <a:r>
              <a:rPr lang="en-US" sz="2800" b="1"/>
              <a:t>Ingredients</a:t>
            </a:r>
            <a:br>
              <a:rPr lang="en-US" sz="2800"/>
            </a:br>
            <a:endParaRPr lang="en-US" sz="2800"/>
          </a:p>
        </p:txBody>
      </p:sp>
      <p:sp>
        <p:nvSpPr>
          <p:cNvPr id="3" name="Content Placeholder 2"/>
          <p:cNvSpPr>
            <a:spLocks noGrp="1"/>
          </p:cNvSpPr>
          <p:nvPr>
            <p:ph idx="1"/>
          </p:nvPr>
        </p:nvSpPr>
        <p:spPr>
          <a:xfrm>
            <a:off x="6336287" y="2160589"/>
            <a:ext cx="2934714" cy="3880773"/>
          </a:xfrm>
        </p:spPr>
        <p:txBody>
          <a:bodyPr>
            <a:normAutofit/>
          </a:bodyPr>
          <a:lstStyle/>
          <a:p>
            <a:pPr lvl="0">
              <a:lnSpc>
                <a:spcPct val="90000"/>
              </a:lnSpc>
            </a:pPr>
            <a:r>
              <a:rPr lang="en-US" dirty="0"/>
              <a:t>One can of stewed tomatoes Italian, undrained</a:t>
            </a:r>
            <a:endParaRPr lang="en-US"/>
          </a:p>
          <a:p>
            <a:pPr lvl="0">
              <a:lnSpc>
                <a:spcPct val="90000"/>
              </a:lnSpc>
            </a:pPr>
            <a:r>
              <a:rPr lang="en-US" dirty="0"/>
              <a:t>Beef broth half a cup</a:t>
            </a:r>
            <a:endParaRPr lang="en-US"/>
          </a:p>
          <a:p>
            <a:pPr lvl="0">
              <a:lnSpc>
                <a:spcPct val="90000"/>
              </a:lnSpc>
            </a:pPr>
            <a:r>
              <a:rPr lang="en-US" dirty="0"/>
              <a:t>Red crushed pepper flakes a quarter teaspoon</a:t>
            </a:r>
            <a:endParaRPr lang="en-US"/>
          </a:p>
          <a:p>
            <a:pPr lvl="0">
              <a:lnSpc>
                <a:spcPct val="90000"/>
              </a:lnSpc>
            </a:pPr>
            <a:r>
              <a:rPr lang="en-US" dirty="0"/>
              <a:t>One onion, sliced and halved</a:t>
            </a:r>
            <a:endParaRPr lang="en-US"/>
          </a:p>
          <a:p>
            <a:pPr lvl="0">
              <a:lnSpc>
                <a:spcPct val="90000"/>
              </a:lnSpc>
            </a:pPr>
            <a:r>
              <a:rPr lang="en-US" dirty="0"/>
              <a:t>Chopped celery rib only one</a:t>
            </a:r>
            <a:endParaRPr lang="en-US"/>
          </a:p>
          <a:p>
            <a:pPr lvl="0">
              <a:lnSpc>
                <a:spcPct val="90000"/>
              </a:lnSpc>
            </a:pPr>
            <a:r>
              <a:rPr lang="en-US" dirty="0"/>
              <a:t>Sugar 3 tablespoons</a:t>
            </a:r>
            <a:endParaRPr lang="en-US"/>
          </a:p>
          <a:p>
            <a:pPr>
              <a:lnSpc>
                <a:spcPct val="90000"/>
              </a:lnSpc>
            </a:pPr>
            <a:endParaRPr lang="en-US"/>
          </a:p>
        </p:txBody>
      </p:sp>
      <p:pic>
        <p:nvPicPr>
          <p:cNvPr id="1026" name="Picture 2" descr="Image result for chuck roast ingredients">
            <a:hlinkClick r:id="rId2"/>
            <a:extLst>
              <a:ext uri="{FF2B5EF4-FFF2-40B4-BE49-F238E27FC236}">
                <a16:creationId xmlns:a16="http://schemas.microsoft.com/office/drawing/2014/main" id="{30944461-94D0-4C75-989C-457E844BB3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040"/>
          <a:stretch/>
        </p:blipFill>
        <p:spPr bwMode="auto">
          <a:xfrm>
            <a:off x="677334" y="2159331"/>
            <a:ext cx="5423429" cy="388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0296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normAutofit/>
          </a:bodyPr>
          <a:lstStyle/>
          <a:p>
            <a:endParaRPr lang="en-US"/>
          </a:p>
        </p:txBody>
      </p:sp>
      <p:sp>
        <p:nvSpPr>
          <p:cNvPr id="3" name="Content Placeholder 2"/>
          <p:cNvSpPr>
            <a:spLocks noGrp="1"/>
          </p:cNvSpPr>
          <p:nvPr>
            <p:ph idx="1"/>
          </p:nvPr>
        </p:nvSpPr>
        <p:spPr>
          <a:xfrm>
            <a:off x="677334" y="2160589"/>
            <a:ext cx="3957349" cy="3880773"/>
          </a:xfrm>
        </p:spPr>
        <p:txBody>
          <a:bodyPr>
            <a:normAutofit/>
          </a:bodyPr>
          <a:lstStyle/>
          <a:p>
            <a:pPr lvl="0">
              <a:lnSpc>
                <a:spcPct val="90000"/>
              </a:lnSpc>
            </a:pPr>
            <a:r>
              <a:rPr lang="en-US" dirty="0"/>
              <a:t>A quarter cup of cold water</a:t>
            </a:r>
            <a:endParaRPr lang="en-US"/>
          </a:p>
          <a:p>
            <a:pPr lvl="0">
              <a:lnSpc>
                <a:spcPct val="90000"/>
              </a:lnSpc>
            </a:pPr>
            <a:r>
              <a:rPr lang="en-US" dirty="0"/>
              <a:t>Cornstarch three tablespoons</a:t>
            </a:r>
            <a:endParaRPr lang="en-US"/>
          </a:p>
          <a:p>
            <a:pPr lvl="0">
              <a:lnSpc>
                <a:spcPct val="90000"/>
              </a:lnSpc>
            </a:pPr>
            <a:r>
              <a:rPr lang="en-US" dirty="0"/>
              <a:t>A boneless roast chuck beef</a:t>
            </a:r>
            <a:endParaRPr lang="en-US"/>
          </a:p>
          <a:p>
            <a:pPr lvl="0">
              <a:lnSpc>
                <a:spcPct val="90000"/>
              </a:lnSpc>
            </a:pPr>
            <a:r>
              <a:rPr lang="en-US" dirty="0"/>
              <a:t>One tablespoon sauce soy</a:t>
            </a:r>
            <a:endParaRPr lang="en-US"/>
          </a:p>
          <a:p>
            <a:pPr lvl="0">
              <a:lnSpc>
                <a:spcPct val="90000"/>
              </a:lnSpc>
            </a:pPr>
            <a:r>
              <a:rPr lang="en-US" dirty="0"/>
              <a:t>Minced, three garlic cloves</a:t>
            </a:r>
            <a:endParaRPr lang="en-US"/>
          </a:p>
          <a:p>
            <a:pPr lvl="0">
              <a:lnSpc>
                <a:spcPct val="90000"/>
              </a:lnSpc>
            </a:pPr>
            <a:r>
              <a:rPr lang="en-US" dirty="0"/>
              <a:t>Halved and sliced medium green pepper</a:t>
            </a:r>
            <a:endParaRPr lang="en-US"/>
          </a:p>
          <a:p>
            <a:pPr lvl="0">
              <a:lnSpc>
                <a:spcPct val="90000"/>
              </a:lnSpc>
            </a:pPr>
            <a:r>
              <a:rPr lang="en-US" dirty="0"/>
              <a:t> Four teaspoons Mustard prepared </a:t>
            </a:r>
            <a:endParaRPr lang="en-US"/>
          </a:p>
          <a:p>
            <a:pPr lvl="0">
              <a:lnSpc>
                <a:spcPct val="90000"/>
              </a:lnSpc>
            </a:pPr>
            <a:r>
              <a:rPr lang="en-US" dirty="0"/>
              <a:t>Sauce Worcestershire two tablespoons</a:t>
            </a:r>
            <a:endParaRPr lang="en-US"/>
          </a:p>
          <a:p>
            <a:pPr>
              <a:lnSpc>
                <a:spcPct val="90000"/>
              </a:lnSpc>
            </a:pPr>
            <a:endParaRPr lang="en-US"/>
          </a:p>
        </p:txBody>
      </p:sp>
      <p:pic>
        <p:nvPicPr>
          <p:cNvPr id="2050" name="Picture 2" descr="Image result for chuck roast ingredients">
            <a:hlinkClick r:id="rId2"/>
            <a:extLst>
              <a:ext uri="{FF2B5EF4-FFF2-40B4-BE49-F238E27FC236}">
                <a16:creationId xmlns:a16="http://schemas.microsoft.com/office/drawing/2014/main" id="{1A9608E0-18C9-4B7A-B205-D761D1D977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719" r="12604"/>
          <a:stretch/>
        </p:blipFill>
        <p:spPr bwMode="auto">
          <a:xfrm>
            <a:off x="4857451" y="2159331"/>
            <a:ext cx="4415050" cy="3882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3619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Procedure of preparation</a:t>
            </a:r>
            <a:br>
              <a:rPr lang="en-US" dirty="0"/>
            </a:br>
            <a:endParaRPr lang="en-US" dirty="0"/>
          </a:p>
        </p:txBody>
      </p:sp>
      <p:sp>
        <p:nvSpPr>
          <p:cNvPr id="3" name="Content Placeholder 2"/>
          <p:cNvSpPr>
            <a:spLocks noGrp="1"/>
          </p:cNvSpPr>
          <p:nvPr>
            <p:ph idx="1"/>
          </p:nvPr>
        </p:nvSpPr>
        <p:spPr/>
        <p:txBody>
          <a:bodyPr>
            <a:normAutofit lnSpcReduction="10000"/>
          </a:bodyPr>
          <a:lstStyle/>
          <a:p>
            <a:pPr lvl="0"/>
            <a:r>
              <a:rPr lang="en-US" dirty="0"/>
              <a:t>Make a mixture of the first ten ingredients. Put celery in a 5- </a:t>
            </a:r>
            <a:r>
              <a:rPr lang="en-US" dirty="0" err="1"/>
              <a:t>qt</a:t>
            </a:r>
            <a:r>
              <a:rPr lang="en-US" dirty="0"/>
              <a:t>, onion, and pepper, which is green. Put a roast on top of a slow cooker. Add a mixture of tomato on the roast. Continue cooking and cover and maintain on low up to meat becomes tender; the preparation method should be about 6 hours.</a:t>
            </a:r>
          </a:p>
          <a:p>
            <a:pPr lvl="0"/>
            <a:r>
              <a:rPr lang="en-US" dirty="0"/>
              <a:t>Take off the roast — vegetables used for reserving, strain cooking juice. Take juices to a saucepan; remove fat. Make a mixture of water and cornstarch till it is smooth; mix in the cooking juices. Ensure it comes to boil; stir as you continue cooking for like 2 minutes. Serve gravy together with vegetables and roast.</a:t>
            </a:r>
          </a:p>
          <a:p>
            <a:pPr lvl="0"/>
            <a:r>
              <a:rPr lang="en-US" dirty="0"/>
              <a:t>Option to freeze:  put vegetables and chopped beef into freezer containers; add gravy to top. Fresh then take to freeze. Thaw partially into a refrigerator throughout the night pass heat when covered in saucepan slowly, while you stir gradually and add water or little broth.</a:t>
            </a:r>
          </a:p>
          <a:p>
            <a:endParaRPr lang="en-US" dirty="0"/>
          </a:p>
        </p:txBody>
      </p:sp>
    </p:spTree>
    <p:extLst>
      <p:ext uri="{BB962C8B-B14F-4D97-AF65-F5344CB8AC3E}">
        <p14:creationId xmlns:p14="http://schemas.microsoft.com/office/powerpoint/2010/main" val="24717445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chor="t">
            <a:normAutofit/>
          </a:bodyPr>
          <a:lstStyle/>
          <a:p>
            <a:r>
              <a:rPr lang="en-US" b="1"/>
              <a:t>Kitchen Tips</a:t>
            </a:r>
            <a:br>
              <a:rPr lang="en-US"/>
            </a:br>
            <a:endParaRPr lang="en-US" dirty="0"/>
          </a:p>
        </p:txBody>
      </p:sp>
      <p:sp>
        <p:nvSpPr>
          <p:cNvPr id="3" name="Content Placeholder 2"/>
          <p:cNvSpPr>
            <a:spLocks noGrp="1"/>
          </p:cNvSpPr>
          <p:nvPr>
            <p:ph idx="1"/>
          </p:nvPr>
        </p:nvSpPr>
        <p:spPr>
          <a:xfrm>
            <a:off x="6336287" y="2160589"/>
            <a:ext cx="2934714" cy="3880773"/>
          </a:xfrm>
        </p:spPr>
        <p:txBody>
          <a:bodyPr>
            <a:normAutofit/>
          </a:bodyPr>
          <a:lstStyle/>
          <a:p>
            <a:pPr lvl="0">
              <a:lnSpc>
                <a:spcPct val="90000"/>
              </a:lnSpc>
            </a:pPr>
            <a:r>
              <a:rPr lang="en-US" sz="1500"/>
              <a:t>Brown, dark sugar has a lot of molasses compared to brown, golden sugar. In recipes, these types are interchangeable in general. In case someone loves the bolder flavor, the person is advised to use brown, dark sugar.</a:t>
            </a:r>
          </a:p>
          <a:p>
            <a:pPr lvl="0">
              <a:lnSpc>
                <a:spcPct val="90000"/>
              </a:lnSpc>
            </a:pPr>
            <a:r>
              <a:rPr lang="en-US" sz="1500"/>
              <a:t> At first sauce, Worcestershire was not suitable for use. It could end been pungent batch in his cellular.  It had a strange taste.</a:t>
            </a:r>
          </a:p>
          <a:p>
            <a:pPr>
              <a:lnSpc>
                <a:spcPct val="90000"/>
              </a:lnSpc>
            </a:pPr>
            <a:endParaRPr lang="en-US" sz="1500"/>
          </a:p>
        </p:txBody>
      </p:sp>
      <p:pic>
        <p:nvPicPr>
          <p:cNvPr id="5" name="Picture 4" descr="A picture containing indoor, kitchen, table, sitting&#10;&#10;Description automatically generated">
            <a:extLst>
              <a:ext uri="{FF2B5EF4-FFF2-40B4-BE49-F238E27FC236}">
                <a16:creationId xmlns:a16="http://schemas.microsoft.com/office/drawing/2014/main" id="{0196EE08-7ABB-4F87-B9C0-9F9A6C7DA2CC}"/>
              </a:ext>
            </a:extLst>
          </p:cNvPr>
          <p:cNvPicPr>
            <a:picLocks noChangeAspect="1"/>
          </p:cNvPicPr>
          <p:nvPr/>
        </p:nvPicPr>
        <p:blipFill rotWithShape="1">
          <a:blip r:embed="rId2"/>
          <a:srcRect l="8727" r="12695"/>
          <a:stretch/>
        </p:blipFill>
        <p:spPr>
          <a:xfrm>
            <a:off x="677334" y="2159331"/>
            <a:ext cx="5423429" cy="3882362"/>
          </a:xfrm>
          <a:prstGeom prst="rect">
            <a:avLst/>
          </a:prstGeom>
        </p:spPr>
      </p:pic>
    </p:spTree>
    <p:extLst>
      <p:ext uri="{BB962C8B-B14F-4D97-AF65-F5344CB8AC3E}">
        <p14:creationId xmlns:p14="http://schemas.microsoft.com/office/powerpoint/2010/main" val="2676617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9225" y="609600"/>
            <a:ext cx="5114776" cy="1320800"/>
          </a:xfrm>
        </p:spPr>
        <p:txBody>
          <a:bodyPr>
            <a:normAutofit/>
          </a:bodyPr>
          <a:lstStyle/>
          <a:p>
            <a:r>
              <a:rPr lang="en-US" b="1" dirty="0"/>
              <a:t>Facts about Nutrition</a:t>
            </a:r>
            <a:br>
              <a:rPr lang="en-US" dirty="0"/>
            </a:br>
            <a:endParaRPr lang="en-US" dirty="0"/>
          </a:p>
        </p:txBody>
      </p:sp>
      <p:pic>
        <p:nvPicPr>
          <p:cNvPr id="7" name="Picture 6" descr="A variety of fresh fruit and vegetables on display&#10;&#10;Description automatically generated">
            <a:extLst>
              <a:ext uri="{FF2B5EF4-FFF2-40B4-BE49-F238E27FC236}">
                <a16:creationId xmlns:a16="http://schemas.microsoft.com/office/drawing/2014/main" id="{EDFC16E1-67FD-4DE8-A49D-8229D768FB2A}"/>
              </a:ext>
            </a:extLst>
          </p:cNvPr>
          <p:cNvPicPr>
            <a:picLocks noChangeAspect="1"/>
          </p:cNvPicPr>
          <p:nvPr/>
        </p:nvPicPr>
        <p:blipFill rotWithShape="1">
          <a:blip r:embed="rId2">
            <a:alphaModFix/>
          </a:blip>
          <a:srcRect r="-2" b="2483"/>
          <a:stretch/>
        </p:blipFill>
        <p:spPr>
          <a:xfrm>
            <a:off x="509136" y="10"/>
            <a:ext cx="3517876" cy="2282808"/>
          </a:xfrm>
          <a:custGeom>
            <a:avLst/>
            <a:gdLst>
              <a:gd name="connsiteX0" fmla="*/ 339471 w 3517876"/>
              <a:gd name="connsiteY0" fmla="*/ 0 h 2282818"/>
              <a:gd name="connsiteX1" fmla="*/ 3517876 w 3517876"/>
              <a:gd name="connsiteY1" fmla="*/ 0 h 2282818"/>
              <a:gd name="connsiteX2" fmla="*/ 3471247 w 3517876"/>
              <a:gd name="connsiteY2" fmla="*/ 312174 h 2282818"/>
              <a:gd name="connsiteX3" fmla="*/ 3471133 w 3517876"/>
              <a:gd name="connsiteY3" fmla="*/ 312174 h 2282818"/>
              <a:gd name="connsiteX4" fmla="*/ 3176778 w 3517876"/>
              <a:gd name="connsiteY4" fmla="*/ 2282818 h 2282818"/>
              <a:gd name="connsiteX5" fmla="*/ 0 w 3517876"/>
              <a:gd name="connsiteY5" fmla="*/ 2282818 h 228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17876" h="2282818">
                <a:moveTo>
                  <a:pt x="339471" y="0"/>
                </a:moveTo>
                <a:lnTo>
                  <a:pt x="3517876" y="0"/>
                </a:lnTo>
                <a:lnTo>
                  <a:pt x="3471247" y="312174"/>
                </a:lnTo>
                <a:lnTo>
                  <a:pt x="3471133" y="312174"/>
                </a:lnTo>
                <a:lnTo>
                  <a:pt x="3176778" y="2282818"/>
                </a:lnTo>
                <a:lnTo>
                  <a:pt x="0" y="2282818"/>
                </a:lnTo>
                <a:close/>
              </a:path>
            </a:pathLst>
          </a:custGeom>
        </p:spPr>
      </p:pic>
      <p:pic>
        <p:nvPicPr>
          <p:cNvPr id="3074" name="Picture 2" descr="Image result for nutritious and delicious">
            <a:hlinkClick r:id="rId3"/>
            <a:extLst>
              <a:ext uri="{FF2B5EF4-FFF2-40B4-BE49-F238E27FC236}">
                <a16:creationId xmlns:a16="http://schemas.microsoft.com/office/drawing/2014/main" id="{5008EE45-93BF-4075-B07F-E73698689ADF}"/>
              </a:ext>
            </a:extLst>
          </p:cNvPr>
          <p:cNvPicPr>
            <a:picLocks noChangeAspect="1" noChangeArrowheads="1"/>
          </p:cNvPicPr>
          <p:nvPr/>
        </p:nvPicPr>
        <p:blipFill rotWithShape="1">
          <a:blip r:embed="rId4">
            <a:alphaModFix/>
            <a:extLst>
              <a:ext uri="{28A0092B-C50C-407E-A947-70E740481C1C}">
                <a14:useLocalDpi xmlns:a14="http://schemas.microsoft.com/office/drawing/2010/main" val="0"/>
              </a:ext>
            </a:extLst>
          </a:blip>
          <a:srcRect r="4850" b="-2"/>
          <a:stretch/>
        </p:blipFill>
        <p:spPr bwMode="auto">
          <a:xfrm>
            <a:off x="169666" y="2289183"/>
            <a:ext cx="3514822" cy="2273270"/>
          </a:xfrm>
          <a:custGeom>
            <a:avLst/>
            <a:gdLst>
              <a:gd name="connsiteX0" fmla="*/ 338051 w 3514822"/>
              <a:gd name="connsiteY0" fmla="*/ 0 h 2273270"/>
              <a:gd name="connsiteX1" fmla="*/ 3514822 w 3514822"/>
              <a:gd name="connsiteY1" fmla="*/ 0 h 2273270"/>
              <a:gd name="connsiteX2" fmla="*/ 3175264 w 3514822"/>
              <a:gd name="connsiteY2" fmla="*/ 2273270 h 2273270"/>
              <a:gd name="connsiteX3" fmla="*/ 0 w 3514822"/>
              <a:gd name="connsiteY3" fmla="*/ 2273270 h 2273270"/>
            </a:gdLst>
            <a:ahLst/>
            <a:cxnLst>
              <a:cxn ang="0">
                <a:pos x="connsiteX0" y="connsiteY0"/>
              </a:cxn>
              <a:cxn ang="0">
                <a:pos x="connsiteX1" y="connsiteY1"/>
              </a:cxn>
              <a:cxn ang="0">
                <a:pos x="connsiteX2" y="connsiteY2"/>
              </a:cxn>
              <a:cxn ang="0">
                <a:pos x="connsiteX3" y="connsiteY3"/>
              </a:cxn>
            </a:cxnLst>
            <a:rect l="l" t="t" r="r" b="b"/>
            <a:pathLst>
              <a:path w="3514822" h="2273270">
                <a:moveTo>
                  <a:pt x="338051" y="0"/>
                </a:moveTo>
                <a:lnTo>
                  <a:pt x="3514822" y="0"/>
                </a:lnTo>
                <a:lnTo>
                  <a:pt x="3175264" y="2273270"/>
                </a:lnTo>
                <a:lnTo>
                  <a:pt x="0" y="2273270"/>
                </a:ln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A variety of fruit on a plate&#10;&#10;Description automatically generated">
            <a:extLst>
              <a:ext uri="{FF2B5EF4-FFF2-40B4-BE49-F238E27FC236}">
                <a16:creationId xmlns:a16="http://schemas.microsoft.com/office/drawing/2014/main" id="{21D1798F-D732-44CF-8E60-FEE5F1569FC0}"/>
              </a:ext>
            </a:extLst>
          </p:cNvPr>
          <p:cNvPicPr>
            <a:picLocks noChangeAspect="1"/>
          </p:cNvPicPr>
          <p:nvPr/>
        </p:nvPicPr>
        <p:blipFill rotWithShape="1">
          <a:blip r:embed="rId5">
            <a:alphaModFix/>
          </a:blip>
          <a:srcRect r="8769" b="-2"/>
          <a:stretch/>
        </p:blipFill>
        <p:spPr>
          <a:xfrm>
            <a:off x="-10633" y="4565636"/>
            <a:ext cx="3355563" cy="2292364"/>
          </a:xfrm>
          <a:custGeom>
            <a:avLst/>
            <a:gdLst>
              <a:gd name="connsiteX0" fmla="*/ 180299 w 3355563"/>
              <a:gd name="connsiteY0" fmla="*/ 0 h 2292364"/>
              <a:gd name="connsiteX1" fmla="*/ 3355563 w 3355563"/>
              <a:gd name="connsiteY1" fmla="*/ 0 h 2292364"/>
              <a:gd name="connsiteX2" fmla="*/ 3013153 w 3355563"/>
              <a:gd name="connsiteY2" fmla="*/ 2292364 h 2292364"/>
              <a:gd name="connsiteX3" fmla="*/ 0 w 3355563"/>
              <a:gd name="connsiteY3" fmla="*/ 2292364 h 2292364"/>
              <a:gd name="connsiteX4" fmla="*/ 0 w 3355563"/>
              <a:gd name="connsiteY4" fmla="*/ 1212444 h 22923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5563" h="2292364">
                <a:moveTo>
                  <a:pt x="180299" y="0"/>
                </a:moveTo>
                <a:lnTo>
                  <a:pt x="3355563" y="0"/>
                </a:lnTo>
                <a:lnTo>
                  <a:pt x="3013153" y="2292364"/>
                </a:lnTo>
                <a:lnTo>
                  <a:pt x="0" y="2292364"/>
                </a:lnTo>
                <a:lnTo>
                  <a:pt x="0" y="1212444"/>
                </a:lnTo>
                <a:close/>
              </a:path>
            </a:pathLst>
          </a:custGeom>
        </p:spPr>
      </p:pic>
      <p:sp>
        <p:nvSpPr>
          <p:cNvPr id="3076" name="Isosceles Triangle 30">
            <a:extLst>
              <a:ext uri="{FF2B5EF4-FFF2-40B4-BE49-F238E27FC236}">
                <a16:creationId xmlns:a16="http://schemas.microsoft.com/office/drawing/2014/main" id="{FD076C4F-CB47-4A2D-95A1-9D5E3C2B76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0634"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73" name="Straight Connector 72">
            <a:extLst>
              <a:ext uri="{FF2B5EF4-FFF2-40B4-BE49-F238E27FC236}">
                <a16:creationId xmlns:a16="http://schemas.microsoft.com/office/drawing/2014/main" id="{EEAF915B-5344-46DC-8097-7DAF062774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232" y="2282818"/>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70B738F4-B505-468D-996C-FEC3D1CA10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62696" y="4565636"/>
            <a:ext cx="32060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Isosceles Triangle 30">
            <a:extLst>
              <a:ext uri="{FF2B5EF4-FFF2-40B4-BE49-F238E27FC236}">
                <a16:creationId xmlns:a16="http://schemas.microsoft.com/office/drawing/2014/main" id="{6F953D60-C1AF-4BFA-9B22-BFE8F0BA1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7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 name="Content Placeholder 2"/>
          <p:cNvSpPr>
            <a:spLocks noGrp="1"/>
          </p:cNvSpPr>
          <p:nvPr>
            <p:ph idx="1"/>
          </p:nvPr>
        </p:nvSpPr>
        <p:spPr>
          <a:xfrm>
            <a:off x="4159225" y="2160589"/>
            <a:ext cx="5114776" cy="3880773"/>
          </a:xfrm>
        </p:spPr>
        <p:txBody>
          <a:bodyPr>
            <a:normAutofit/>
          </a:bodyPr>
          <a:lstStyle/>
          <a:p>
            <a:r>
              <a:rPr lang="en-US" sz="2800" dirty="0"/>
              <a:t>Cooked 5 ounces beef with a quarter cup gravy: 364 calories, 100gms cholesterol, 20h fat, 850mg sodium, 30 protein, and 25 carbohydrates.</a:t>
            </a:r>
          </a:p>
          <a:p>
            <a:endParaRPr lang="en-US" dirty="0"/>
          </a:p>
        </p:txBody>
      </p:sp>
    </p:spTree>
    <p:extLst>
      <p:ext uri="{BB962C8B-B14F-4D97-AF65-F5344CB8AC3E}">
        <p14:creationId xmlns:p14="http://schemas.microsoft.com/office/powerpoint/2010/main" val="2184154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8">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pic>
        <p:nvPicPr>
          <p:cNvPr id="4" name="Content Placeholder 3" descr="Melt-in-Your-Mouth Chuck Roast"/>
          <p:cNvPicPr>
            <a:picLocks noGrp="1"/>
          </p:cNvPicPr>
          <p:nvPr>
            <p:ph idx="1"/>
          </p:nvPr>
        </p:nvPicPr>
        <p:blipFill rotWithShape="1">
          <a:blip r:embed="rId2">
            <a:extLst>
              <a:ext uri="{28A0092B-C50C-407E-A947-70E740481C1C}">
                <a14:useLocalDpi xmlns:a14="http://schemas.microsoft.com/office/drawing/2010/main" val="0"/>
              </a:ext>
            </a:extLst>
          </a:blip>
          <a:srcRect l="9091" t="13213" b="8090"/>
          <a:stretch/>
        </p:blipFill>
        <p:spPr bwMode="auto">
          <a:xfrm>
            <a:off x="4269854" y="-1"/>
            <a:ext cx="7922146" cy="6858001"/>
          </a:xfrm>
          <a:custGeom>
            <a:avLst/>
            <a:gdLst>
              <a:gd name="connsiteX0" fmla="*/ 379987 w 7922146"/>
              <a:gd name="connsiteY0" fmla="*/ 0 h 6858001"/>
              <a:gd name="connsiteX1" fmla="*/ 5304971 w 7922146"/>
              <a:gd name="connsiteY1" fmla="*/ 0 h 6858001"/>
              <a:gd name="connsiteX2" fmla="*/ 7065281 w 7922146"/>
              <a:gd name="connsiteY2" fmla="*/ 0 h 6858001"/>
              <a:gd name="connsiteX3" fmla="*/ 7397540 w 7922146"/>
              <a:gd name="connsiteY3" fmla="*/ 0 h 6858001"/>
              <a:gd name="connsiteX4" fmla="*/ 7397540 w 7922146"/>
              <a:gd name="connsiteY4" fmla="*/ 1 h 6858001"/>
              <a:gd name="connsiteX5" fmla="*/ 7922146 w 7922146"/>
              <a:gd name="connsiteY5" fmla="*/ 1 h 6858001"/>
              <a:gd name="connsiteX6" fmla="*/ 7922146 w 7922146"/>
              <a:gd name="connsiteY6" fmla="*/ 6858001 h 6858001"/>
              <a:gd name="connsiteX7" fmla="*/ 7065281 w 7922146"/>
              <a:gd name="connsiteY7" fmla="*/ 6858001 h 6858001"/>
              <a:gd name="connsiteX8" fmla="*/ 7065281 w 7922146"/>
              <a:gd name="connsiteY8" fmla="*/ 6858000 h 6858001"/>
              <a:gd name="connsiteX9" fmla="*/ 5932989 w 7922146"/>
              <a:gd name="connsiteY9" fmla="*/ 6858000 h 6858001"/>
              <a:gd name="connsiteX10" fmla="*/ 5932989 w 7922146"/>
              <a:gd name="connsiteY10" fmla="*/ 6858001 h 6858001"/>
              <a:gd name="connsiteX11" fmla="*/ 27809 w 7922146"/>
              <a:gd name="connsiteY11" fmla="*/ 6858001 h 6858001"/>
              <a:gd name="connsiteX12" fmla="*/ 1803228 w 7922146"/>
              <a:gd name="connsiteY12" fmla="*/ 4521201 h 6858001"/>
              <a:gd name="connsiteX13" fmla="*/ 0 w 7922146"/>
              <a:gd name="connsiteY13" fmla="*/ 0 h 6858001"/>
              <a:gd name="connsiteX14" fmla="*/ 379987 w 7922146"/>
              <a:gd name="connsiteY14" fmla="*/ 0 h 6858001"/>
              <a:gd name="connsiteX15" fmla="*/ 0 w 7922146"/>
              <a:gd name="connsiteY15" fmla="*/ 40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a:noFill/>
        </p:spPr>
      </p:pic>
      <p:sp>
        <p:nvSpPr>
          <p:cNvPr id="2" name="Title 1"/>
          <p:cNvSpPr>
            <a:spLocks noGrp="1"/>
          </p:cNvSpPr>
          <p:nvPr>
            <p:ph type="title"/>
          </p:nvPr>
        </p:nvSpPr>
        <p:spPr>
          <a:xfrm>
            <a:off x="668867" y="1678666"/>
            <a:ext cx="4088190" cy="2369093"/>
          </a:xfrm>
        </p:spPr>
        <p:txBody>
          <a:bodyPr vert="horz" lIns="91440" tIns="45720" rIns="91440" bIns="45720" rtlCol="0" anchor="b">
            <a:normAutofit/>
          </a:bodyPr>
          <a:lstStyle/>
          <a:p>
            <a:pPr algn="r">
              <a:lnSpc>
                <a:spcPct val="90000"/>
              </a:lnSpc>
            </a:pPr>
            <a:r>
              <a:rPr lang="en-US" sz="2600"/>
              <a:t> The picture below is the traditional food we have prepared, which is Melt-in-Your-Mouth Chuck Roast.</a:t>
            </a:r>
            <a:br>
              <a:rPr lang="en-US" sz="2600"/>
            </a:br>
            <a:endParaRPr lang="en-US" sz="2600"/>
          </a:p>
        </p:txBody>
      </p:sp>
      <p:cxnSp>
        <p:nvCxnSpPr>
          <p:cNvPr id="21" name="Straight Connector 2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920555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a:t>
            </a:r>
          </a:p>
        </p:txBody>
      </p:sp>
      <p:sp>
        <p:nvSpPr>
          <p:cNvPr id="3" name="Content Placeholder 2"/>
          <p:cNvSpPr>
            <a:spLocks noGrp="1"/>
          </p:cNvSpPr>
          <p:nvPr>
            <p:ph idx="1"/>
          </p:nvPr>
        </p:nvSpPr>
        <p:spPr/>
        <p:txBody>
          <a:bodyPr/>
          <a:lstStyle/>
          <a:p>
            <a:r>
              <a:rPr lang="en-US" dirty="0" err="1"/>
              <a:t>DeRosa</a:t>
            </a:r>
            <a:r>
              <a:rPr lang="en-US" dirty="0"/>
              <a:t>, G. P. (2019). What's Important: Stopping to Taste the Candy. </a:t>
            </a:r>
            <a:r>
              <a:rPr lang="en-US" i="1" dirty="0"/>
              <a:t>JBJS</a:t>
            </a:r>
            <a:r>
              <a:rPr lang="en-US" dirty="0"/>
              <a:t>, </a:t>
            </a:r>
            <a:r>
              <a:rPr lang="en-US" i="1" dirty="0"/>
              <a:t>101</a:t>
            </a:r>
            <a:r>
              <a:rPr lang="en-US" dirty="0"/>
              <a:t>(1), 95-96.</a:t>
            </a:r>
          </a:p>
          <a:p>
            <a:r>
              <a:rPr lang="en-US" dirty="0"/>
              <a:t>Horn, T. R. (2018). Cooking with Rocks the Hopewell Way: Experimenting with Earth Oven Efficiency. </a:t>
            </a:r>
            <a:r>
              <a:rPr lang="en-US" i="1" dirty="0"/>
              <a:t>The Proceedings of GREAT Day</a:t>
            </a:r>
            <a:r>
              <a:rPr lang="en-US" dirty="0"/>
              <a:t>, </a:t>
            </a:r>
            <a:r>
              <a:rPr lang="en-US" i="1" dirty="0"/>
              <a:t>16</a:t>
            </a:r>
            <a:r>
              <a:rPr lang="en-US" dirty="0"/>
              <a:t>, 26.</a:t>
            </a:r>
          </a:p>
          <a:p>
            <a:endParaRPr lang="en-US" dirty="0"/>
          </a:p>
        </p:txBody>
      </p:sp>
    </p:spTree>
    <p:extLst>
      <p:ext uri="{BB962C8B-B14F-4D97-AF65-F5344CB8AC3E}">
        <p14:creationId xmlns:p14="http://schemas.microsoft.com/office/powerpoint/2010/main" val="19926838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1417</TotalTime>
  <Words>550</Words>
  <Application>Microsoft Office PowerPoint</Application>
  <PresentationFormat>Widescreen</PresentationFormat>
  <Paragraphs>38</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Trebuchet MS</vt:lpstr>
      <vt:lpstr>Wingdings 3</vt:lpstr>
      <vt:lpstr>Facet</vt:lpstr>
      <vt:lpstr>Cultural Food Video Presentation </vt:lpstr>
      <vt:lpstr>Traditional food</vt:lpstr>
      <vt:lpstr>Melt-in-Your-Mouth Chuck Roast Recipe Ingredients </vt:lpstr>
      <vt:lpstr>PowerPoint Presentation</vt:lpstr>
      <vt:lpstr>Procedure of preparation </vt:lpstr>
      <vt:lpstr>Kitchen Tips </vt:lpstr>
      <vt:lpstr>Facts about Nutrition </vt:lpstr>
      <vt:lpstr> The picture below is the traditional food we have prepared, which is Melt-in-Your-Mouth Chuck Roast. </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Food Video Presentation</dc:title>
  <dc:creator>Shakariyah Jimerson</dc:creator>
  <cp:lastModifiedBy>Shakariyah Jimerson</cp:lastModifiedBy>
  <cp:revision>4</cp:revision>
  <dcterms:created xsi:type="dcterms:W3CDTF">2019-12-09T07:08:29Z</dcterms:created>
  <dcterms:modified xsi:type="dcterms:W3CDTF">2019-12-10T17:13:31Z</dcterms:modified>
</cp:coreProperties>
</file>